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98" r:id="rId2"/>
    <p:sldId id="399" r:id="rId3"/>
    <p:sldId id="400" r:id="rId4"/>
    <p:sldId id="401" r:id="rId5"/>
    <p:sldId id="402" r:id="rId6"/>
    <p:sldId id="403" r:id="rId7"/>
    <p:sldId id="405" r:id="rId8"/>
    <p:sldId id="407" r:id="rId9"/>
    <p:sldId id="409" r:id="rId10"/>
    <p:sldId id="348" r:id="rId1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061" autoAdjust="0"/>
  </p:normalViewPr>
  <p:slideViewPr>
    <p:cSldViewPr>
      <p:cViewPr varScale="1">
        <p:scale>
          <a:sx n="81" d="100"/>
          <a:sy n="81" d="100"/>
        </p:scale>
        <p:origin x="590"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BEA2D70-8354-432E-99AD-E52E62923192}" type="datetimeFigureOut">
              <a:rPr lang="en-US" smtClean="0"/>
              <a:t>9/3/2022</a:t>
            </a:fld>
            <a:endParaRPr lang="en-US" dirty="0"/>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4BE3A37-E279-4C2D-8F03-391CE8C2E0CB}" type="slidenum">
              <a:rPr lang="en-US" smtClean="0"/>
              <a:t>‹#›</a:t>
            </a:fld>
            <a:endParaRPr lang="en-US" dirty="0"/>
          </a:p>
        </p:txBody>
      </p:sp>
    </p:spTree>
    <p:extLst>
      <p:ext uri="{BB962C8B-B14F-4D97-AF65-F5344CB8AC3E}">
        <p14:creationId xmlns:p14="http://schemas.microsoft.com/office/powerpoint/2010/main" val="2316662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8922" y="321055"/>
            <a:ext cx="11554155"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32A67"/>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32A67"/>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32A67"/>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5991" y="321945"/>
            <a:ext cx="11520017" cy="1068070"/>
          </a:xfrm>
          <a:prstGeom prst="rect">
            <a:avLst/>
          </a:prstGeom>
        </p:spPr>
        <p:txBody>
          <a:bodyPr wrap="square" lIns="0" tIns="0" rIns="0" bIns="0">
            <a:spAutoFit/>
          </a:bodyPr>
          <a:lstStyle>
            <a:lvl1pPr>
              <a:defRPr sz="3600" b="1" i="0">
                <a:solidFill>
                  <a:srgbClr val="232A67"/>
                </a:solidFill>
                <a:latin typeface="Arial"/>
                <a:cs typeface="Arial"/>
              </a:defRPr>
            </a:lvl1pPr>
          </a:lstStyle>
          <a:p>
            <a:endParaRPr dirty="0"/>
          </a:p>
        </p:txBody>
      </p:sp>
      <p:sp>
        <p:nvSpPr>
          <p:cNvPr id="3" name="Holder 3"/>
          <p:cNvSpPr>
            <a:spLocks noGrp="1"/>
          </p:cNvSpPr>
          <p:nvPr>
            <p:ph type="body" idx="1"/>
          </p:nvPr>
        </p:nvSpPr>
        <p:spPr>
          <a:xfrm>
            <a:off x="3535171" y="2107438"/>
            <a:ext cx="5121656" cy="23920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9/3/2022</a:t>
            </a:fld>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picture containing text, outdoor, sign&#10;&#10;Description automatically generated">
            <a:extLst>
              <a:ext uri="{FF2B5EF4-FFF2-40B4-BE49-F238E27FC236}">
                <a16:creationId xmlns:a16="http://schemas.microsoft.com/office/drawing/2014/main" id="{E7F84D8C-87BC-E50F-FAE8-2540B19998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28" r="5393" b="1"/>
          <a:stretch/>
        </p:blipFill>
        <p:spPr>
          <a:xfrm>
            <a:off x="321731" y="557189"/>
            <a:ext cx="5668684" cy="5743618"/>
          </a:xfrm>
          <a:prstGeom prst="rect">
            <a:avLst/>
          </a:prstGeom>
        </p:spPr>
      </p:pic>
      <p:pic>
        <p:nvPicPr>
          <p:cNvPr id="6" name="Picture 5" descr="A person sitting on a bench&#10;&#10;Description automatically generated with medium confidence">
            <a:extLst>
              <a:ext uri="{FF2B5EF4-FFF2-40B4-BE49-F238E27FC236}">
                <a16:creationId xmlns:a16="http://schemas.microsoft.com/office/drawing/2014/main" id="{1EDF557B-6CAC-AF3D-5472-EE321F920F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024" r="17026" b="1"/>
          <a:stretch/>
        </p:blipFill>
        <p:spPr>
          <a:xfrm>
            <a:off x="6195375" y="557189"/>
            <a:ext cx="5674893" cy="5743618"/>
          </a:xfrm>
          <a:prstGeom prst="rect">
            <a:avLst/>
          </a:prstGeom>
        </p:spPr>
      </p:pic>
    </p:spTree>
    <p:extLst>
      <p:ext uri="{BB962C8B-B14F-4D97-AF65-F5344CB8AC3E}">
        <p14:creationId xmlns:p14="http://schemas.microsoft.com/office/powerpoint/2010/main" val="3628286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dirty="0"/>
          </a:p>
        </p:txBody>
      </p:sp>
      <p:sp>
        <p:nvSpPr>
          <p:cNvPr id="4" name="object 4"/>
          <p:cNvSpPr txBox="1">
            <a:spLocks noGrp="1"/>
          </p:cNvSpPr>
          <p:nvPr>
            <p:ph type="title"/>
          </p:nvPr>
        </p:nvSpPr>
        <p:spPr>
          <a:xfrm>
            <a:off x="551484" y="357885"/>
            <a:ext cx="1201116" cy="391160"/>
          </a:xfrm>
          <a:prstGeom prst="rect">
            <a:avLst/>
          </a:prstGeom>
        </p:spPr>
        <p:txBody>
          <a:bodyPr vert="horz" wrap="square" lIns="0" tIns="12700" rIns="0" bIns="0" rtlCol="0">
            <a:spAutoFit/>
          </a:bodyPr>
          <a:lstStyle/>
          <a:p>
            <a:pPr marL="12700">
              <a:lnSpc>
                <a:spcPct val="100000"/>
              </a:lnSpc>
              <a:spcBef>
                <a:spcPts val="100"/>
              </a:spcBef>
            </a:pPr>
            <a:r>
              <a:rPr lang="en-US" sz="2400" b="0" spc="-5" dirty="0">
                <a:solidFill>
                  <a:srgbClr val="FFFFFF"/>
                </a:solidFill>
                <a:latin typeface="Arial"/>
                <a:cs typeface="Arial"/>
              </a:rPr>
              <a:t>#</a:t>
            </a:r>
            <a:r>
              <a:rPr lang="en-US" sz="2400" b="0" spc="-5" dirty="0">
                <a:solidFill>
                  <a:srgbClr val="FFFFFF"/>
                </a:solidFill>
              </a:rPr>
              <a:t>G116</a:t>
            </a:r>
            <a:endParaRPr lang="en-US" sz="2400" dirty="0">
              <a:latin typeface="Arial"/>
              <a:cs typeface="Arial"/>
            </a:endParaRPr>
          </a:p>
        </p:txBody>
      </p:sp>
      <p:sp>
        <p:nvSpPr>
          <p:cNvPr id="5" name="object 5"/>
          <p:cNvSpPr txBox="1"/>
          <p:nvPr/>
        </p:nvSpPr>
        <p:spPr>
          <a:xfrm>
            <a:off x="3645852" y="2868589"/>
            <a:ext cx="4900295" cy="1120820"/>
          </a:xfrm>
          <a:prstGeom prst="rect">
            <a:avLst/>
          </a:prstGeom>
        </p:spPr>
        <p:txBody>
          <a:bodyPr vert="horz" wrap="square" lIns="0" tIns="12700" rIns="0" bIns="0" rtlCol="0">
            <a:spAutoFit/>
          </a:bodyPr>
          <a:lstStyle/>
          <a:p>
            <a:pPr algn="ctr">
              <a:lnSpc>
                <a:spcPct val="100000"/>
              </a:lnSpc>
              <a:spcBef>
                <a:spcPts val="100"/>
              </a:spcBef>
            </a:pPr>
            <a:r>
              <a:rPr sz="7200" b="1" dirty="0">
                <a:solidFill>
                  <a:srgbClr val="FFFFFF"/>
                </a:solidFill>
                <a:latin typeface="Arial"/>
                <a:cs typeface="Arial"/>
              </a:rPr>
              <a:t>Thank</a:t>
            </a:r>
            <a:r>
              <a:rPr sz="7200" b="1" spc="-120" dirty="0">
                <a:solidFill>
                  <a:srgbClr val="FFFFFF"/>
                </a:solidFill>
                <a:latin typeface="Arial"/>
                <a:cs typeface="Arial"/>
              </a:rPr>
              <a:t> </a:t>
            </a:r>
            <a:r>
              <a:rPr sz="7200" b="1" dirty="0">
                <a:solidFill>
                  <a:srgbClr val="FFFFFF"/>
                </a:solidFill>
                <a:latin typeface="Arial"/>
                <a:cs typeface="Arial"/>
              </a:rPr>
              <a:t>you!</a:t>
            </a:r>
            <a:endParaRPr sz="72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indoor, wall, floor, room&#10;&#10;Description automatically generated">
            <a:extLst>
              <a:ext uri="{FF2B5EF4-FFF2-40B4-BE49-F238E27FC236}">
                <a16:creationId xmlns:a16="http://schemas.microsoft.com/office/drawing/2014/main" id="{1E4102D2-F946-2352-A715-E2BC137620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094"/>
          <a:stretch/>
        </p:blipFill>
        <p:spPr>
          <a:xfrm>
            <a:off x="2209800" y="609600"/>
            <a:ext cx="8103374" cy="4558149"/>
          </a:xfrm>
          <a:prstGeom prst="rect">
            <a:avLst/>
          </a:prstGeom>
        </p:spPr>
      </p:pic>
      <p:sp>
        <p:nvSpPr>
          <p:cNvPr id="13" name="Rectangle 12">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AC81D3-2C1C-60C1-892C-A90903E67FB8}"/>
              </a:ext>
            </a:extLst>
          </p:cNvPr>
          <p:cNvSpPr txBox="1"/>
          <p:nvPr/>
        </p:nvSpPr>
        <p:spPr>
          <a:xfrm>
            <a:off x="381000" y="5770612"/>
            <a:ext cx="10972800" cy="400110"/>
          </a:xfrm>
          <a:prstGeom prst="rect">
            <a:avLst/>
          </a:prstGeom>
          <a:noFill/>
        </p:spPr>
        <p:txBody>
          <a:bodyPr wrap="square" rtlCol="0">
            <a:spAutoFit/>
          </a:bodyPr>
          <a:lstStyle/>
          <a:p>
            <a:pPr algn="ctr"/>
            <a:r>
              <a:rPr lang="en-US" sz="2000" b="1" dirty="0"/>
              <a:t>Hospitals </a:t>
            </a:r>
            <a:r>
              <a:rPr lang="en-US" sz="2000" b="1" dirty="0">
                <a:solidFill>
                  <a:srgbClr val="212121"/>
                </a:solidFill>
                <a:effectLst/>
                <a:latin typeface="Cambria" panose="02040503050406030204" pitchFamily="18" charset="0"/>
                <a:ea typeface="Times New Roman" panose="02020603050405020304" pitchFamily="18" charset="0"/>
              </a:rPr>
              <a:t>create more negative pressure rooms</a:t>
            </a:r>
            <a:endParaRPr lang="en-US"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5212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icroscope, device, miller&#10;&#10;Description automatically generated">
            <a:extLst>
              <a:ext uri="{FF2B5EF4-FFF2-40B4-BE49-F238E27FC236}">
                <a16:creationId xmlns:a16="http://schemas.microsoft.com/office/drawing/2014/main" id="{1F748EEC-754B-F783-824A-37FD2A4710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381000"/>
            <a:ext cx="9144000" cy="4800600"/>
          </a:xfrm>
          <a:prstGeom prst="rect">
            <a:avLst/>
          </a:prstGeom>
        </p:spPr>
      </p:pic>
      <p:sp>
        <p:nvSpPr>
          <p:cNvPr id="7" name="TextBox 6">
            <a:extLst>
              <a:ext uri="{FF2B5EF4-FFF2-40B4-BE49-F238E27FC236}">
                <a16:creationId xmlns:a16="http://schemas.microsoft.com/office/drawing/2014/main" id="{B995F99A-49F2-647D-617C-D8DFACAF858F}"/>
              </a:ext>
            </a:extLst>
          </p:cNvPr>
          <p:cNvSpPr txBox="1"/>
          <p:nvPr/>
        </p:nvSpPr>
        <p:spPr>
          <a:xfrm>
            <a:off x="419100" y="5638800"/>
            <a:ext cx="11201400" cy="707886"/>
          </a:xfrm>
          <a:prstGeom prst="rect">
            <a:avLst/>
          </a:prstGeom>
          <a:noFill/>
        </p:spPr>
        <p:txBody>
          <a:bodyPr wrap="square" rtlCol="0">
            <a:spAutoFit/>
          </a:bodyPr>
          <a:lstStyle/>
          <a:p>
            <a:pPr marR="0" algn="ctr"/>
            <a:r>
              <a:rPr lang="en-US" sz="2000" b="1" dirty="0"/>
              <a:t>All nonemergent and elective surgeries and procedures were canceled to free up essential hospital staff and hospital beds.</a:t>
            </a:r>
          </a:p>
        </p:txBody>
      </p:sp>
    </p:spTree>
    <p:extLst>
      <p:ext uri="{BB962C8B-B14F-4D97-AF65-F5344CB8AC3E}">
        <p14:creationId xmlns:p14="http://schemas.microsoft.com/office/powerpoint/2010/main" val="3467411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64CE0-4A0C-A9C1-50A1-97EF90EB89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7531"/>
            <a:ext cx="4572000" cy="6858000"/>
          </a:xfrm>
          <a:prstGeom prst="rect">
            <a:avLst/>
          </a:prstGeom>
        </p:spPr>
      </p:pic>
      <p:sp>
        <p:nvSpPr>
          <p:cNvPr id="4" name="TextBox 3">
            <a:extLst>
              <a:ext uri="{FF2B5EF4-FFF2-40B4-BE49-F238E27FC236}">
                <a16:creationId xmlns:a16="http://schemas.microsoft.com/office/drawing/2014/main" id="{67982299-4515-9558-1A35-4ADA036688E7}"/>
              </a:ext>
            </a:extLst>
          </p:cNvPr>
          <p:cNvSpPr txBox="1"/>
          <p:nvPr/>
        </p:nvSpPr>
        <p:spPr>
          <a:xfrm>
            <a:off x="381000" y="3206803"/>
            <a:ext cx="4572000" cy="400110"/>
          </a:xfrm>
          <a:prstGeom prst="rect">
            <a:avLst/>
          </a:prstGeom>
          <a:noFill/>
        </p:spPr>
        <p:txBody>
          <a:bodyPr wrap="square" rtlCol="0">
            <a:spAutoFit/>
          </a:bodyPr>
          <a:lstStyle/>
          <a:p>
            <a:r>
              <a:rPr lang="en-US" sz="2000" b="1" dirty="0"/>
              <a:t>Obtain PPE and address PPE shortages</a:t>
            </a:r>
            <a:r>
              <a:rPr lang="en-US" sz="1800" b="1" dirty="0">
                <a:solidFill>
                  <a:srgbClr val="212121"/>
                </a:solidFill>
                <a:effectLst/>
                <a:latin typeface="Cambria" panose="020405030504060302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1902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ign on a building&#10;&#10;Description automatically generated with medium confidence">
            <a:extLst>
              <a:ext uri="{FF2B5EF4-FFF2-40B4-BE49-F238E27FC236}">
                <a16:creationId xmlns:a16="http://schemas.microsoft.com/office/drawing/2014/main" id="{70686217-9820-F8BB-A939-E85FC8AEBA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1219200"/>
            <a:ext cx="5334000" cy="4189021"/>
          </a:xfrm>
          <a:prstGeom prst="rect">
            <a:avLst/>
          </a:prstGeom>
        </p:spPr>
      </p:pic>
      <p:sp>
        <p:nvSpPr>
          <p:cNvPr id="4" name="TextBox 3">
            <a:extLst>
              <a:ext uri="{FF2B5EF4-FFF2-40B4-BE49-F238E27FC236}">
                <a16:creationId xmlns:a16="http://schemas.microsoft.com/office/drawing/2014/main" id="{4828A482-EFB5-1469-B7EB-CB52E499B588}"/>
              </a:ext>
            </a:extLst>
          </p:cNvPr>
          <p:cNvSpPr txBox="1"/>
          <p:nvPr/>
        </p:nvSpPr>
        <p:spPr>
          <a:xfrm>
            <a:off x="1066800" y="2505670"/>
            <a:ext cx="4343400" cy="1015663"/>
          </a:xfrm>
          <a:prstGeom prst="rect">
            <a:avLst/>
          </a:prstGeom>
          <a:noFill/>
        </p:spPr>
        <p:txBody>
          <a:bodyPr wrap="square" rtlCol="0">
            <a:spAutoFit/>
          </a:bodyPr>
          <a:lstStyle/>
          <a:p>
            <a:pPr marL="342900" marR="0" indent="-342900">
              <a:buFont typeface="Arial" panose="020B0604020202020204" pitchFamily="34" charset="0"/>
              <a:buChar char="•"/>
            </a:pPr>
            <a:r>
              <a:rPr lang="en-US" sz="2000" b="1" dirty="0"/>
              <a:t>hire a backup workforce.</a:t>
            </a:r>
          </a:p>
          <a:p>
            <a:pPr marL="342900" marR="0" indent="-342900">
              <a:buFont typeface="Arial" panose="020B0604020202020204" pitchFamily="34" charset="0"/>
              <a:buChar char="•"/>
            </a:pPr>
            <a:r>
              <a:rPr lang="en-US" sz="2000" b="1" dirty="0"/>
              <a:t>pay overtime to staff. </a:t>
            </a:r>
          </a:p>
          <a:p>
            <a:pPr marL="342900" indent="-342900">
              <a:buFont typeface="Arial" panose="020B0604020202020204" pitchFamily="34" charset="0"/>
              <a:buChar char="•"/>
            </a:pPr>
            <a:r>
              <a:rPr lang="en-US" sz="2000" b="1" dirty="0"/>
              <a:t>educate staff</a:t>
            </a:r>
            <a:r>
              <a:rPr lang="en-US" b="1" dirty="0">
                <a:solidFill>
                  <a:srgbClr val="212121"/>
                </a:solidFill>
                <a:latin typeface="Cambria" panose="02040503050406030204" pitchFamily="18" charset="0"/>
                <a:cs typeface="Arial" panose="020B0604020202020204" pitchFamily="34" charset="0"/>
              </a:rPr>
              <a:t>.</a:t>
            </a:r>
            <a:endParaRPr lang="en-US" dirty="0"/>
          </a:p>
        </p:txBody>
      </p:sp>
    </p:spTree>
    <p:extLst>
      <p:ext uri="{BB962C8B-B14F-4D97-AF65-F5344CB8AC3E}">
        <p14:creationId xmlns:p14="http://schemas.microsoft.com/office/powerpoint/2010/main" val="3330533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yellow sign with black text&#10;&#10;Description automatically generated with medium confidence">
            <a:extLst>
              <a:ext uri="{FF2B5EF4-FFF2-40B4-BE49-F238E27FC236}">
                <a16:creationId xmlns:a16="http://schemas.microsoft.com/office/drawing/2014/main" id="{98CCB667-3C86-1B78-B32F-546C2612B9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03" r="9761"/>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TextBox 3">
            <a:extLst>
              <a:ext uri="{FF2B5EF4-FFF2-40B4-BE49-F238E27FC236}">
                <a16:creationId xmlns:a16="http://schemas.microsoft.com/office/drawing/2014/main" id="{ADDED518-5118-3099-21EA-CDF561F0B330}"/>
              </a:ext>
            </a:extLst>
          </p:cNvPr>
          <p:cNvSpPr txBox="1"/>
          <p:nvPr/>
        </p:nvSpPr>
        <p:spPr>
          <a:xfrm>
            <a:off x="4198966" y="2147357"/>
            <a:ext cx="3810000" cy="410104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Social distancing practices and patient anxiety related to COVID-19 led to the cancellation of nearly all outpatient appointments and a transition to virtual telemedicine appointments</a:t>
            </a:r>
            <a:r>
              <a:rPr lang="en-US" sz="2000" dirty="0">
                <a:solidFill>
                  <a:schemeClr val="tx1">
                    <a:lumMod val="85000"/>
                    <a:lumOff val="15000"/>
                  </a:schemeClr>
                </a:solidFill>
                <a:effectLst/>
              </a:rPr>
              <a:t>. </a:t>
            </a:r>
          </a:p>
          <a:p>
            <a:pPr indent="-228600">
              <a:lnSpc>
                <a:spcPct val="90000"/>
              </a:lnSpc>
              <a:spcAft>
                <a:spcPts val="600"/>
              </a:spcAft>
              <a:buFont typeface="Arial" panose="020B0604020202020204" pitchFamily="34" charset="0"/>
              <a:buChar char="•"/>
            </a:pPr>
            <a:endParaRPr lang="en-US" sz="2000" dirty="0">
              <a:solidFill>
                <a:schemeClr val="tx1">
                  <a:lumMod val="85000"/>
                  <a:lumOff val="15000"/>
                </a:schemeClr>
              </a:solidFill>
            </a:endParaRPr>
          </a:p>
        </p:txBody>
      </p:sp>
      <p:pic>
        <p:nvPicPr>
          <p:cNvPr id="5" name="Picture 4" descr="A person using a computer&#10;&#10;Description automatically generated with low confidence">
            <a:extLst>
              <a:ext uri="{FF2B5EF4-FFF2-40B4-BE49-F238E27FC236}">
                <a16:creationId xmlns:a16="http://schemas.microsoft.com/office/drawing/2014/main" id="{43407CDA-CFA9-F714-67B2-7C70775A2A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424" r="20424" b="-1"/>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Tree>
    <p:extLst>
      <p:ext uri="{BB962C8B-B14F-4D97-AF65-F5344CB8AC3E}">
        <p14:creationId xmlns:p14="http://schemas.microsoft.com/office/powerpoint/2010/main" val="2156038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10;&#10;Description automatically generated">
            <a:extLst>
              <a:ext uri="{FF2B5EF4-FFF2-40B4-BE49-F238E27FC236}">
                <a16:creationId xmlns:a16="http://schemas.microsoft.com/office/drawing/2014/main" id="{21E1D7BB-D584-46A4-E959-67423C852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457200"/>
            <a:ext cx="5067300" cy="3225800"/>
          </a:xfrm>
          <a:prstGeom prst="rect">
            <a:avLst/>
          </a:prstGeom>
        </p:spPr>
      </p:pic>
      <p:pic>
        <p:nvPicPr>
          <p:cNvPr id="4" name="Picture 3" descr="A group of people looking at a tablet&#10;&#10;Description automatically generated with low confidence">
            <a:extLst>
              <a:ext uri="{FF2B5EF4-FFF2-40B4-BE49-F238E27FC236}">
                <a16:creationId xmlns:a16="http://schemas.microsoft.com/office/drawing/2014/main" id="{09C77E2E-D10C-E378-F422-611FA164C5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076" y="457200"/>
            <a:ext cx="5224925" cy="3225800"/>
          </a:xfrm>
          <a:prstGeom prst="rect">
            <a:avLst/>
          </a:prstGeom>
        </p:spPr>
      </p:pic>
      <p:sp>
        <p:nvSpPr>
          <p:cNvPr id="5" name="TextBox 4">
            <a:extLst>
              <a:ext uri="{FF2B5EF4-FFF2-40B4-BE49-F238E27FC236}">
                <a16:creationId xmlns:a16="http://schemas.microsoft.com/office/drawing/2014/main" id="{368BA822-151C-6CC9-D6D9-B412AA6D84DF}"/>
              </a:ext>
            </a:extLst>
          </p:cNvPr>
          <p:cNvSpPr txBox="1"/>
          <p:nvPr/>
        </p:nvSpPr>
        <p:spPr>
          <a:xfrm>
            <a:off x="609600" y="4343400"/>
            <a:ext cx="10515600" cy="1292662"/>
          </a:xfrm>
          <a:prstGeom prst="rect">
            <a:avLst/>
          </a:prstGeom>
          <a:noFill/>
        </p:spPr>
        <p:txBody>
          <a:bodyPr wrap="square" rtlCol="0">
            <a:spAutoFit/>
          </a:bodyPr>
          <a:lstStyle/>
          <a:p>
            <a:r>
              <a:rPr lang="en-US" sz="2000" b="1" dirty="0"/>
              <a:t>Nursing homes and long-term care facilities have been extremely impacted by COVID-19, with more than 40% of the total deaths related to the pandemic being residents or staff of these facilities. Eight out of ten COVID -19 deaths in the US occur in individuals older than 65.</a:t>
            </a:r>
          </a:p>
          <a:p>
            <a:endParaRPr lang="en-US" dirty="0"/>
          </a:p>
        </p:txBody>
      </p:sp>
    </p:spTree>
    <p:extLst>
      <p:ext uri="{BB962C8B-B14F-4D97-AF65-F5344CB8AC3E}">
        <p14:creationId xmlns:p14="http://schemas.microsoft.com/office/powerpoint/2010/main" val="418997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operating a forklift&#10;&#10;Description automatically generated with medium confidence">
            <a:extLst>
              <a:ext uri="{FF2B5EF4-FFF2-40B4-BE49-F238E27FC236}">
                <a16:creationId xmlns:a16="http://schemas.microsoft.com/office/drawing/2014/main" id="{EA838096-DAB9-E792-6196-4A59DF1421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609600"/>
            <a:ext cx="5293426" cy="2667000"/>
          </a:xfrm>
          <a:prstGeom prst="rect">
            <a:avLst/>
          </a:prstGeom>
        </p:spPr>
      </p:pic>
      <p:sp>
        <p:nvSpPr>
          <p:cNvPr id="4" name="TextBox 3">
            <a:extLst>
              <a:ext uri="{FF2B5EF4-FFF2-40B4-BE49-F238E27FC236}">
                <a16:creationId xmlns:a16="http://schemas.microsoft.com/office/drawing/2014/main" id="{C8726CB1-D9C4-37D7-A008-6EAE5A040535}"/>
              </a:ext>
            </a:extLst>
          </p:cNvPr>
          <p:cNvSpPr txBox="1"/>
          <p:nvPr/>
        </p:nvSpPr>
        <p:spPr>
          <a:xfrm>
            <a:off x="457200" y="850484"/>
            <a:ext cx="4572000" cy="4985980"/>
          </a:xfrm>
          <a:prstGeom prst="rect">
            <a:avLst/>
          </a:prstGeom>
          <a:noFill/>
        </p:spPr>
        <p:txBody>
          <a:bodyPr wrap="square" rtlCol="0">
            <a:spAutoFit/>
          </a:bodyPr>
          <a:lstStyle/>
          <a:p>
            <a:r>
              <a:rPr lang="en-US" sz="2000" b="1" dirty="0"/>
              <a:t>Seventy-six percent of establishments in finance and insurance, employing over 2 million workers, continued to pay some or all employees that were told not to work. That compares with 32 percent of establishments in accommodation and food services. Fifty-four percent of establishments in health care and social assistance, employing almost 8 million workers, continued to pay some or all employees who were told not to work while they were not working. Overall, about 43.5 million employees worked in establishments that paid at least some workers while they were not working.</a:t>
            </a:r>
          </a:p>
          <a:p>
            <a:endParaRPr lang="en-US" dirty="0"/>
          </a:p>
        </p:txBody>
      </p:sp>
      <p:pic>
        <p:nvPicPr>
          <p:cNvPr id="5" name="Picture 4" descr="A group of women cooking&#10;&#10;Description automatically generated with low confidence">
            <a:extLst>
              <a:ext uri="{FF2B5EF4-FFF2-40B4-BE49-F238E27FC236}">
                <a16:creationId xmlns:a16="http://schemas.microsoft.com/office/drawing/2014/main" id="{2F817CA2-B847-E0E8-2D59-7FE64E6EDF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596186"/>
            <a:ext cx="5293426" cy="2743200"/>
          </a:xfrm>
          <a:prstGeom prst="rect">
            <a:avLst/>
          </a:prstGeom>
        </p:spPr>
      </p:pic>
    </p:spTree>
    <p:extLst>
      <p:ext uri="{BB962C8B-B14F-4D97-AF65-F5344CB8AC3E}">
        <p14:creationId xmlns:p14="http://schemas.microsoft.com/office/powerpoint/2010/main" val="2357393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wearing hard hats&#10;&#10;Description automatically generated with medium confidence">
            <a:extLst>
              <a:ext uri="{FF2B5EF4-FFF2-40B4-BE49-F238E27FC236}">
                <a16:creationId xmlns:a16="http://schemas.microsoft.com/office/drawing/2014/main" id="{759701AF-C49A-00F1-D305-B29069C515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19902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813</TotalTime>
  <Words>227</Words>
  <Application>Microsoft Office PowerPoint</Application>
  <PresentationFormat>Widescreen</PresentationFormat>
  <Paragraphs>11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#G116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Kim</dc:creator>
  <cp:lastModifiedBy>Andrew Samy</cp:lastModifiedBy>
  <cp:revision>29</cp:revision>
  <dcterms:created xsi:type="dcterms:W3CDTF">2020-11-24T18:08:17Z</dcterms:created>
  <dcterms:modified xsi:type="dcterms:W3CDTF">2022-09-03T06:52:44Z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2018-10-26T00:00:00Z</vt:filetime>
  </property>
  <property fmtid="{D5CDD505-2E9C-101B-9397-08002B2CF9AE}" pid="3" name="Creator">
    <vt:lpwstr>Microsoft® PowerPoint® for Office 365</vt:lpwstr>
  </property>
  <property fmtid="{D5CDD505-2E9C-101B-9397-08002B2CF9AE}" pid="4" name="LastSaved">
    <vt:filetime>2020-11-24T00:00:00Z</vt:filetime>
  </property>
</Properties>
</file>